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8"/>
  </p:notesMasterIdLst>
  <p:sldIdLst>
    <p:sldId id="256" r:id="rId2"/>
    <p:sldId id="274" r:id="rId3"/>
    <p:sldId id="360" r:id="rId4"/>
    <p:sldId id="331" r:id="rId5"/>
    <p:sldId id="357" r:id="rId6"/>
    <p:sldId id="319" r:id="rId7"/>
    <p:sldId id="317" r:id="rId8"/>
    <p:sldId id="318" r:id="rId9"/>
    <p:sldId id="358" r:id="rId10"/>
    <p:sldId id="272" r:id="rId11"/>
    <p:sldId id="290" r:id="rId12"/>
    <p:sldId id="320" r:id="rId13"/>
    <p:sldId id="336" r:id="rId14"/>
    <p:sldId id="321" r:id="rId15"/>
    <p:sldId id="322" r:id="rId16"/>
    <p:sldId id="36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E82D"/>
    <a:srgbClr val="E24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9" autoAdjust="0"/>
    <p:restoredTop sz="94671" autoAdjust="0"/>
  </p:normalViewPr>
  <p:slideViewPr>
    <p:cSldViewPr>
      <p:cViewPr>
        <p:scale>
          <a:sx n="100" d="100"/>
          <a:sy n="100" d="100"/>
        </p:scale>
        <p:origin x="-828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57A87-2C7A-4581-ACB6-CAB6606FBE7F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AAEB7-7C90-494D-92E8-F64D4A48F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58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AEB7-7C90-494D-92E8-F64D4A48F69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29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AEB7-7C90-494D-92E8-F64D4A48F69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6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AEB7-7C90-494D-92E8-F64D4A48F69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63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AEB7-7C90-494D-92E8-F64D4A48F69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63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AEB7-7C90-494D-92E8-F64D4A48F69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63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AEB7-7C90-494D-92E8-F64D4A48F69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2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AEB7-7C90-494D-92E8-F64D4A48F69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2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4D5A-306C-434A-8A50-CCDC5A0ABE1A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7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E5215-7210-4B06-8613-E6FA7E7C31E2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3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CFF7-8F30-4FD3-BFE2-ACB29ED363BE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1BF15-F88F-4F20-B6F9-C1FA334A7A5E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fld id="{6008EA4D-C65D-428C-A409-36ED8BF0AB1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2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1649-88E3-4DEB-A567-125CD7CAEEDB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17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1D633-3B58-4138-A3B5-147489A0E749}" type="datetime1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1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AA84-213D-457F-9703-EADB5B1D0003}" type="datetime1">
              <a:rPr lang="ru-RU" smtClean="0"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3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55778-E630-4030-9E08-5E0AE80EDA2F}" type="datetime1">
              <a:rPr lang="ru-RU" smtClean="0"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43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334-DB74-48C6-8D50-6FB2A05C2AE9}" type="datetime1">
              <a:rPr lang="ru-RU" smtClean="0"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93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94834-F3F7-40DA-85AB-6C3D1985B548}" type="datetime1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0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FCBCC-DB93-4DEA-B073-837582A3A0E7}" type="datetime1">
              <a:rPr lang="ru-RU" smtClean="0"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72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21D3-2047-4F2F-AA3B-422966B9169C}" type="datetime1">
              <a:rPr lang="ru-RU" smtClean="0"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8EA4D-C65D-428C-A409-36ED8BF0A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63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w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8354" y="1268760"/>
            <a:ext cx="8428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Моделирование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гемодинамики в системах поддержки принятия врачебных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решений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31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7504" y="3361635"/>
            <a:ext cx="886015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Фролов С.В.</a:t>
            </a:r>
          </a:p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д.т.н. профессор, заведующий кафедрой «Биомедицинская техника» ФГБОУ ВО «ТГТУ»</a:t>
            </a:r>
          </a:p>
          <a:p>
            <a:pPr algn="r"/>
            <a:endParaRPr lang="ru-RU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Синдеев С.В.</a:t>
            </a:r>
          </a:p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к.т.н. старший научный сотрудник кафедры «Биомедицинская техника» ФГБОУ ВО «ТГТУ»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 descr="C:\Users\user\Downloads\medsoft2017-banners (1)\medsoft2017-234x8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04" y="116632"/>
            <a:ext cx="22288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2" y="159495"/>
            <a:ext cx="1095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354" y="5322694"/>
            <a:ext cx="863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Исследование выполнено за счет гранта Российского научного фонда (проект №16-15-10327)</a:t>
            </a:r>
          </a:p>
        </p:txBody>
      </p:sp>
    </p:spTree>
    <p:extLst>
      <p:ext uri="{BB962C8B-B14F-4D97-AF65-F5344CB8AC3E}">
        <p14:creationId xmlns:p14="http://schemas.microsoft.com/office/powerpoint/2010/main" val="6792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08360" y="-27384"/>
            <a:ext cx="84281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Система моделирования глобальной гемодинамики</a:t>
            </a:r>
            <a:r>
              <a:rPr lang="en-US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25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bmt.tstu.ru/</a:t>
            </a:r>
            <a:r>
              <a:rPr lang="en-US" sz="25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cvs</a:t>
            </a:r>
            <a:r>
              <a:rPr lang="en-US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0" y="5949280"/>
            <a:ext cx="9144000" cy="90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1" name="Picture 7" descr="http://bmt.tstu.ru/images/stories/emble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49280"/>
            <a:ext cx="885704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75656" y="609329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«Биомедицинская техника»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7640" r="15100" b="12132"/>
          <a:stretch>
            <a:fillRect/>
          </a:stretch>
        </p:blipFill>
        <p:spPr bwMode="auto">
          <a:xfrm>
            <a:off x="611560" y="1318992"/>
            <a:ext cx="5389772" cy="3776993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7970" r="15021" b="14410"/>
          <a:stretch>
            <a:fillRect/>
          </a:stretch>
        </p:blipFill>
        <p:spPr bwMode="auto">
          <a:xfrm>
            <a:off x="3131840" y="2062879"/>
            <a:ext cx="5389772" cy="3742385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10</a:t>
            </a:fld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6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6093296"/>
            <a:ext cx="9144000" cy="764704"/>
            <a:chOff x="0" y="5949280"/>
            <a:chExt cx="9144000" cy="90872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-27384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Экспериментальные исследования предоперационного состояния гемодинамики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Рисунок 23" descr="experimental_setu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60778"/>
            <a:ext cx="3032685" cy="2832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rafik 5" descr="Viscos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645024"/>
            <a:ext cx="4752528" cy="199641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2736" y="901576"/>
            <a:ext cx="3526079" cy="2383408"/>
            <a:chOff x="397849" y="890981"/>
            <a:chExt cx="3526079" cy="238340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9" t="38380" r="16464" b="6118"/>
            <a:stretch/>
          </p:blipFill>
          <p:spPr bwMode="auto">
            <a:xfrm>
              <a:off x="397849" y="890981"/>
              <a:ext cx="3526079" cy="2033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45521" y="1786844"/>
              <a:ext cx="70725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КТ</a:t>
              </a:r>
              <a:endParaRPr lang="ru-RU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84936" y="1753071"/>
              <a:ext cx="103599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 3</a:t>
              </a:r>
              <a:r>
                <a:rPr lang="en-US" sz="1400" dirty="0" smtClean="0"/>
                <a:t>D </a:t>
              </a:r>
              <a:r>
                <a:rPr lang="ru-RU" sz="1400" dirty="0" smtClean="0"/>
                <a:t>модель</a:t>
              </a:r>
              <a:endParaRPr lang="ru-RU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43808" y="1772816"/>
              <a:ext cx="108012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Восковая модель</a:t>
              </a:r>
              <a:endParaRPr lang="ru-RU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9429" y="2751169"/>
              <a:ext cx="131864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Силиконовая модель</a:t>
              </a:r>
              <a:endParaRPr lang="ru-RU" sz="1400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888585" y="3337247"/>
            <a:ext cx="1334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а)</a:t>
            </a:r>
            <a:endParaRPr lang="ru-RU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904315" y="5640012"/>
            <a:ext cx="1334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б</a:t>
            </a:r>
            <a:r>
              <a:rPr lang="ru-RU" sz="1400" b="1" dirty="0" smtClean="0"/>
              <a:t>)</a:t>
            </a:r>
            <a:endParaRPr lang="ru-RU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316652" y="3293596"/>
            <a:ext cx="1334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в)</a:t>
            </a:r>
            <a:endParaRPr lang="ru-RU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316652" y="5640013"/>
            <a:ext cx="1334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г)</a:t>
            </a:r>
            <a:endParaRPr lang="ru-RU" sz="1400" b="1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11</a:t>
            </a:fld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t="28998" r="38317" b="31357"/>
          <a:stretch/>
        </p:blipFill>
        <p:spPr bwMode="auto">
          <a:xfrm>
            <a:off x="5219220" y="764704"/>
            <a:ext cx="3529244" cy="248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2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Численные исследования предоперационного состояния гемодинамики (ВСА)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496" y="506397"/>
            <a:ext cx="9066202" cy="3498667"/>
            <a:chOff x="35496" y="1226477"/>
            <a:chExt cx="9066202" cy="3498667"/>
          </a:xfrm>
        </p:grpSpPr>
        <p:pic>
          <p:nvPicPr>
            <p:cNvPr id="10" name="Рисунок 9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444" y="1226477"/>
              <a:ext cx="5492254" cy="1626458"/>
            </a:xfrm>
            <a:prstGeom prst="rect">
              <a:avLst/>
            </a:prstGeom>
          </p:spPr>
        </p:pic>
        <p:pic>
          <p:nvPicPr>
            <p:cNvPr id="12" name="Рисунок 1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226477"/>
              <a:ext cx="3691879" cy="3498666"/>
            </a:xfrm>
            <a:prstGeom prst="rect">
              <a:avLst/>
            </a:prstGeom>
          </p:spPr>
        </p:pic>
        <p:pic>
          <p:nvPicPr>
            <p:cNvPr id="14" name="Рисунок 1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293" y="2852936"/>
              <a:ext cx="5399405" cy="1872208"/>
            </a:xfrm>
            <a:prstGeom prst="rect">
              <a:avLst/>
            </a:prstGeom>
          </p:spPr>
        </p:pic>
      </p:grpSp>
      <p:pic>
        <p:nvPicPr>
          <p:cNvPr id="15" name="Рисунок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05064"/>
            <a:ext cx="7056784" cy="285293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tx1"/>
                </a:solidFill>
              </a:rPr>
              <a:t>12</a:t>
            </a:fld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4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27384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Проверка адекватности многомасштабной модели сердечно-сосудистой системы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8720"/>
            <a:ext cx="2880320" cy="272958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tx1"/>
                </a:solidFill>
              </a:rPr>
              <a:t>13</a:t>
            </a:fld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946101"/>
              </p:ext>
            </p:extLst>
          </p:nvPr>
        </p:nvGraphicFramePr>
        <p:xfrm>
          <a:off x="4211960" y="6359826"/>
          <a:ext cx="1109662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Формула" r:id="rId4" imgW="634680" imgH="190440" progId="Equation.3">
                  <p:embed/>
                </p:oleObj>
              </mc:Choice>
              <mc:Fallback>
                <p:oleObj name="Формула" r:id="rId4" imgW="63468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1960" y="6359826"/>
                        <a:ext cx="1109662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Aneurysm_2D_9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7" t="12385" r="2923" b="14341"/>
          <a:stretch/>
        </p:blipFill>
        <p:spPr bwMode="auto">
          <a:xfrm>
            <a:off x="5045596" y="1066799"/>
            <a:ext cx="1398612" cy="25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3"/>
          <a:stretch/>
        </p:blipFill>
        <p:spPr>
          <a:xfrm>
            <a:off x="6091102" y="1268760"/>
            <a:ext cx="3052898" cy="1973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90"/>
          <a:stretch/>
        </p:blipFill>
        <p:spPr>
          <a:xfrm>
            <a:off x="6091102" y="3908152"/>
            <a:ext cx="2995589" cy="2041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3674886"/>
            <a:ext cx="2757077" cy="2198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3744416"/>
            <a:ext cx="2880320" cy="2204864"/>
          </a:xfrm>
          <a:prstGeom prst="rect">
            <a:avLst/>
          </a:prstGeom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012292"/>
            <a:ext cx="2160239" cy="262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902" y="5969904"/>
            <a:ext cx="135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86" y="5953426"/>
            <a:ext cx="20955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444208" y="1012292"/>
            <a:ext cx="2630777" cy="256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400" dirty="0" smtClean="0"/>
              <a:t>Аортальное давление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444209" y="3650292"/>
            <a:ext cx="2630777" cy="256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400" dirty="0" smtClean="0"/>
              <a:t>Давление в левом желудочке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35497" y="5877272"/>
            <a:ext cx="2880319" cy="256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400" dirty="0" smtClean="0"/>
              <a:t>Расчетные данные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915816" y="5877272"/>
            <a:ext cx="2880319" cy="256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400" dirty="0" smtClean="0"/>
              <a:t>Экспериментальные данные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073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Численные исследования предоперационного состояния гемодинамики (БА)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5" t="17939" r="30727" b="17898"/>
          <a:stretch/>
        </p:blipFill>
        <p:spPr>
          <a:xfrm>
            <a:off x="-26352" y="587886"/>
            <a:ext cx="2879725" cy="262509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16608" r="24341" b="16607"/>
          <a:stretch/>
        </p:blipFill>
        <p:spPr>
          <a:xfrm>
            <a:off x="6264275" y="584076"/>
            <a:ext cx="2879725" cy="262890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5842"/>
            <a:ext cx="2853373" cy="159131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35" y="973594"/>
            <a:ext cx="2879725" cy="159131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35" y="2917810"/>
            <a:ext cx="2879725" cy="159131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75" y="3205842"/>
            <a:ext cx="2916237" cy="159131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52" y="4797152"/>
            <a:ext cx="4750751" cy="2077204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4797152"/>
            <a:ext cx="4419601" cy="207720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14</a:t>
            </a:fld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073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Численные исследования предоперационного состояния гемодинамики (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ЛВнСА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8" r="36379"/>
          <a:stretch/>
        </p:blipFill>
        <p:spPr>
          <a:xfrm>
            <a:off x="-36512" y="476672"/>
            <a:ext cx="1609090" cy="330073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12367" r="24341" b="12368"/>
          <a:stretch/>
        </p:blipFill>
        <p:spPr>
          <a:xfrm>
            <a:off x="-52808" y="3574818"/>
            <a:ext cx="3208020" cy="330073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76672"/>
            <a:ext cx="3098146" cy="3098146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3098146" cy="3098146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12" y="3574818"/>
            <a:ext cx="3295802" cy="3283182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95"/>
          <a:stretch/>
        </p:blipFill>
        <p:spPr bwMode="auto">
          <a:xfrm>
            <a:off x="6451015" y="3553748"/>
            <a:ext cx="2692986" cy="3304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237312"/>
            <a:ext cx="2133600" cy="365125"/>
          </a:xfrm>
        </p:spPr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15</a:t>
            </a:fld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8354" y="1268760"/>
            <a:ext cx="8428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Моделирование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гемодинамики в системах поддержки принятия врачебных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решений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31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7504" y="3361635"/>
            <a:ext cx="886015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Фролов С.В.</a:t>
            </a:r>
          </a:p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д.т.н. профессор, заведующий кафедрой «Биомедицинская техника» ФГБОУ ВО «ТГТУ»</a:t>
            </a:r>
          </a:p>
          <a:p>
            <a:pPr algn="r"/>
            <a:endParaRPr lang="ru-RU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Синдеев С.В.</a:t>
            </a:r>
          </a:p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к.т.н. старший научный сотрудник кафедры «Биомедицинская техника» ФГБОУ ВО «ТГТУ»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 descr="C:\Users\user\Downloads\medsoft2017-banners (1)\medsoft2017-234x8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04" y="116632"/>
            <a:ext cx="22288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2" y="159495"/>
            <a:ext cx="1095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354" y="5322694"/>
            <a:ext cx="863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Исследование выполнено за счет гранта Российского научного фонда (проект №16-15-10327)</a:t>
            </a:r>
          </a:p>
        </p:txBody>
      </p:sp>
    </p:spTree>
    <p:extLst>
      <p:ext uri="{BB962C8B-B14F-4D97-AF65-F5344CB8AC3E}">
        <p14:creationId xmlns:p14="http://schemas.microsoft.com/office/powerpoint/2010/main" val="24563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924944"/>
            <a:ext cx="4644008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Аневризмой сосудов головного мозга страдает</a:t>
            </a:r>
            <a:r>
              <a:rPr lang="ru-RU" sz="2500" b="1" dirty="0" smtClean="0">
                <a:solidFill>
                  <a:srgbClr val="FF0000"/>
                </a:solidFill>
              </a:rPr>
              <a:t> 3-5 % взрослого населения</a:t>
            </a:r>
            <a:endParaRPr lang="ru-RU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095551" cy="16404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5" name="Группа 4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8360" y="-27384"/>
            <a:ext cx="8428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Актуальность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4437112"/>
            <a:ext cx="4347071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500" b="1" dirty="0" smtClean="0">
                <a:solidFill>
                  <a:srgbClr val="FF0000"/>
                </a:solidFill>
              </a:rPr>
              <a:t>Более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</a:rPr>
              <a:t>60 % умирает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от разрыва аневризмы (</a:t>
            </a:r>
            <a:r>
              <a:rPr lang="ru-RU" sz="2500" b="1" dirty="0" smtClean="0">
                <a:solidFill>
                  <a:srgbClr val="FF0000"/>
                </a:solidFill>
              </a:rPr>
              <a:t>инсульт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4" descr="https://encrypted-tbn0.gstatic.com/images?q=tbn:ANd9GcQMkkR39LJ6dnTBjFvmBT8X85fYcwpEXpQPo608RWPwHLJ7wOeR4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5718" r="15188" b="12090"/>
          <a:stretch/>
        </p:blipFill>
        <p:spPr bwMode="auto">
          <a:xfrm>
            <a:off x="6365304" y="605115"/>
            <a:ext cx="2743200" cy="339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ncrypted-tbn3.gstatic.com/images?q=tbn:ANd9GcRgwpqi-JAi3IVPoUpPwHzRxeK-BwaOoGFu05fcHrIsS4fGf0Byv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9913" r="12294" b="7101"/>
          <a:stretch/>
        </p:blipFill>
        <p:spPr bwMode="auto">
          <a:xfrm>
            <a:off x="4572001" y="2708920"/>
            <a:ext cx="2520279" cy="268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2</a:t>
            </a:fld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8360" y="-27384"/>
            <a:ext cx="8428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Потоконаправляющий стент (</a:t>
            </a:r>
            <a:r>
              <a:rPr lang="en-US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flow-diverter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3</a:t>
            </a:fld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2221"/>
            <a:ext cx="4320000" cy="244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"/>
          <a:stretch/>
        </p:blipFill>
        <p:spPr bwMode="auto">
          <a:xfrm>
            <a:off x="4860032" y="764704"/>
            <a:ext cx="4183693" cy="24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07504" y="3789040"/>
            <a:ext cx="8728958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изделие медицинского назначение, применяемое при лечении церебральных аневризм сложной формы (веретенообразные аневризмы, аневризмы с широкой шейкой и т.д.).</a:t>
            </a:r>
            <a:endParaRPr lang="ru-RU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3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8360" y="-27384"/>
            <a:ext cx="8428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Клинические методы исследования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4</a:t>
            </a:fld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5" name="Picture 2" descr="http://clinica-expert.ru/thumbs/t_370_600_d9dc3b61d5286f6816015dca2b71c9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0664"/>
            <a:ext cx="4622411" cy="39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33" y="4583450"/>
            <a:ext cx="48536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Транскраниальная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ультразвуковая допплерография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15568"/>
            <a:ext cx="4285377" cy="38905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67482" y="4583450"/>
            <a:ext cx="29585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Ангиография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564574"/>
              </p:ext>
            </p:extLst>
          </p:nvPr>
        </p:nvGraphicFramePr>
        <p:xfrm>
          <a:off x="4294188" y="5543897"/>
          <a:ext cx="113188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Формула" r:id="rId7" imgW="647640" imgH="190440" progId="Equation.3">
                  <p:embed/>
                </p:oleObj>
              </mc:Choice>
              <mc:Fallback>
                <p:oleObj name="Формула" r:id="rId7" imgW="647640" imgH="19044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188" y="5543897"/>
                        <a:ext cx="113188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02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8360" y="-27384"/>
            <a:ext cx="8428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Преимущества моделирования гемодинамики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5</a:t>
            </a:fld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95536" y="1340768"/>
            <a:ext cx="8440926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buFont typeface="Arial" pitchFamily="34" charset="0"/>
              <a:buNone/>
            </a:pPr>
            <a:r>
              <a:rPr lang="ru-RU" sz="2500" b="1" dirty="0" smtClean="0">
                <a:solidFill>
                  <a:schemeClr val="accent2"/>
                </a:solidFill>
              </a:rPr>
              <a:t>Оценка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предоперационного состояния гемодинамики в аневризме и прогнозирование ее генеза;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Font typeface="Arial" pitchFamily="34" charset="0"/>
              <a:buNone/>
            </a:pPr>
            <a:r>
              <a:rPr lang="ru-RU" sz="2500" b="1" dirty="0" smtClean="0">
                <a:solidFill>
                  <a:schemeClr val="accent2"/>
                </a:solidFill>
              </a:rPr>
              <a:t>Прогнозирование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результата операции;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Font typeface="Arial" pitchFamily="34" charset="0"/>
              <a:buNone/>
            </a:pPr>
            <a:r>
              <a:rPr lang="ru-RU" sz="2500" b="1" dirty="0" smtClean="0">
                <a:solidFill>
                  <a:schemeClr val="accent2"/>
                </a:solidFill>
              </a:rPr>
              <a:t>Анализ эффективности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различных моделей стентов</a:t>
            </a:r>
            <a:r>
              <a:rPr lang="ru-RU" sz="25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Font typeface="Arial" pitchFamily="34" charset="0"/>
              <a:buNone/>
            </a:pPr>
            <a:r>
              <a:rPr lang="ru-RU" sz="2500" b="1" dirty="0" smtClean="0">
                <a:solidFill>
                  <a:schemeClr val="accent2"/>
                </a:solidFill>
              </a:rPr>
              <a:t>Высокая точность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</a:rPr>
              <a:t>определения гемодинамических характеристик</a:t>
            </a:r>
          </a:p>
        </p:txBody>
      </p:sp>
    </p:spTree>
    <p:extLst>
      <p:ext uri="{BB962C8B-B14F-4D97-AF65-F5344CB8AC3E}">
        <p14:creationId xmlns:p14="http://schemas.microsoft.com/office/powerpoint/2010/main" val="371886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-27384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Метод многомасштабного моделирование сердечно-сосудистой системы для оценки предоперационного состояния гемодинамики пациентов с церебральной аневризмой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"/>
          <a:stretch/>
        </p:blipFill>
        <p:spPr bwMode="auto">
          <a:xfrm>
            <a:off x="854891" y="1268760"/>
            <a:ext cx="7434217" cy="387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468" y="5233754"/>
            <a:ext cx="9033028" cy="571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/>
              <a:t>Сопряжение моделей разной пространственной размерности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6</a:t>
            </a:fld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3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8360" y="-27384"/>
            <a:ext cx="8428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Схема сопряжения моделей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Рисунок 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394880" cy="47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7</a:t>
            </a:fld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-27384"/>
            <a:ext cx="91440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Проблемно-ориентированный комплекс программ для оценки состояния гемодинамики пациентов с церебральной аневризмой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6" name="Рисунок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748811"/>
            <a:ext cx="4140000" cy="513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39996" y="692696"/>
            <a:ext cx="4896499" cy="514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350" dirty="0"/>
              <a:t>Программный комплекс состоит из следующих элементов:</a:t>
            </a:r>
          </a:p>
          <a:p>
            <a:pPr lvl="0" algn="just">
              <a:spcBef>
                <a:spcPts val="0"/>
              </a:spcBef>
            </a:pPr>
            <a:r>
              <a:rPr lang="ru-RU" sz="1350" b="1" dirty="0" smtClean="0">
                <a:solidFill>
                  <a:srgbClr val="C00000"/>
                </a:solidFill>
              </a:rPr>
              <a:t>баз </a:t>
            </a:r>
            <a:r>
              <a:rPr lang="ru-RU" sz="1350" b="1" dirty="0">
                <a:solidFill>
                  <a:srgbClr val="C00000"/>
                </a:solidFill>
              </a:rPr>
              <a:t>данных </a:t>
            </a:r>
            <a:r>
              <a:rPr lang="ru-RU" sz="1350" dirty="0"/>
              <a:t>характеристик сердечно-сосудистой системы пациента, параметров артериального русла, параметров церебральной </a:t>
            </a:r>
            <a:r>
              <a:rPr lang="ru-RU" sz="1350" dirty="0" smtClean="0"/>
              <a:t>артерии;</a:t>
            </a:r>
            <a:endParaRPr lang="ru-RU" sz="1350" dirty="0"/>
          </a:p>
          <a:p>
            <a:pPr lvl="0" algn="just">
              <a:spcBef>
                <a:spcPts val="0"/>
              </a:spcBef>
            </a:pPr>
            <a:r>
              <a:rPr lang="ru-RU" sz="1350" b="1" dirty="0" smtClean="0">
                <a:solidFill>
                  <a:srgbClr val="C00000"/>
                </a:solidFill>
              </a:rPr>
              <a:t>баз </a:t>
            </a:r>
            <a:r>
              <a:rPr lang="ru-RU" sz="1350" b="1" dirty="0">
                <a:solidFill>
                  <a:srgbClr val="C00000"/>
                </a:solidFill>
              </a:rPr>
              <a:t>данных </a:t>
            </a:r>
            <a:r>
              <a:rPr lang="ru-RU" sz="1350" dirty="0"/>
              <a:t>глобальной гемодинамики, гемодинамики артериального русла, локальной гемодинамики церебральной </a:t>
            </a:r>
            <a:r>
              <a:rPr lang="ru-RU" sz="1350" dirty="0" smtClean="0"/>
              <a:t>артерии;</a:t>
            </a:r>
            <a:endParaRPr lang="ru-RU" sz="1350" dirty="0"/>
          </a:p>
          <a:p>
            <a:pPr lvl="0" algn="just">
              <a:spcBef>
                <a:spcPts val="0"/>
              </a:spcBef>
            </a:pPr>
            <a:r>
              <a:rPr lang="ru-RU" sz="1350" b="1" dirty="0" smtClean="0">
                <a:solidFill>
                  <a:srgbClr val="C00000"/>
                </a:solidFill>
              </a:rPr>
              <a:t>многомасштабной математической модели </a:t>
            </a:r>
            <a:r>
              <a:rPr lang="ru-RU" sz="1350" b="1" dirty="0">
                <a:solidFill>
                  <a:srgbClr val="C00000"/>
                </a:solidFill>
              </a:rPr>
              <a:t>гемодинамики</a:t>
            </a:r>
            <a:r>
              <a:rPr lang="ru-RU" sz="1350" dirty="0"/>
              <a:t>, </a:t>
            </a:r>
            <a:r>
              <a:rPr lang="ru-RU" sz="1350" dirty="0" smtClean="0"/>
              <a:t>включающей </a:t>
            </a:r>
            <a:r>
              <a:rPr lang="ru-RU" sz="1350" dirty="0"/>
              <a:t>модель глобальной гемодинамики, модель гемодинамики артериального русла и модель локальной гемодинамики церебральной артерии;</a:t>
            </a:r>
          </a:p>
          <a:p>
            <a:pPr lvl="0" algn="just">
              <a:spcBef>
                <a:spcPts val="0"/>
              </a:spcBef>
            </a:pPr>
            <a:r>
              <a:rPr lang="ru-RU" sz="1350" b="1" dirty="0" smtClean="0">
                <a:solidFill>
                  <a:srgbClr val="C00000"/>
                </a:solidFill>
              </a:rPr>
              <a:t>блоков </a:t>
            </a:r>
            <a:r>
              <a:rPr lang="ru-RU" sz="1350" b="1" dirty="0">
                <a:solidFill>
                  <a:srgbClr val="C00000"/>
                </a:solidFill>
              </a:rPr>
              <a:t>решения уравнений модели </a:t>
            </a:r>
            <a:r>
              <a:rPr lang="ru-RU" sz="1350" dirty="0"/>
              <a:t>глобальной гемодинамики, модели гемодинамики артериального русла и </a:t>
            </a:r>
            <a:r>
              <a:rPr lang="ru-RU" sz="1350" dirty="0" smtClean="0"/>
              <a:t>модели </a:t>
            </a:r>
            <a:r>
              <a:rPr lang="ru-RU" sz="1350" dirty="0"/>
              <a:t>локальной гемодинамики церебральной </a:t>
            </a:r>
            <a:r>
              <a:rPr lang="ru-RU" sz="1350" dirty="0" smtClean="0"/>
              <a:t>артерии;</a:t>
            </a:r>
            <a:endParaRPr lang="en-US" sz="1350" dirty="0" smtClean="0"/>
          </a:p>
          <a:p>
            <a:pPr lvl="0" algn="just">
              <a:spcBef>
                <a:spcPts val="0"/>
              </a:spcBef>
            </a:pPr>
            <a:r>
              <a:rPr lang="ru-RU" sz="1350" b="1" dirty="0" smtClean="0">
                <a:solidFill>
                  <a:srgbClr val="C00000"/>
                </a:solidFill>
              </a:rPr>
              <a:t>блоков, объединяющих </a:t>
            </a:r>
            <a:r>
              <a:rPr lang="ru-RU" sz="1350" b="1" dirty="0">
                <a:solidFill>
                  <a:srgbClr val="C00000"/>
                </a:solidFill>
              </a:rPr>
              <a:t>модели </a:t>
            </a:r>
            <a:r>
              <a:rPr lang="ru-RU" sz="1350" dirty="0"/>
              <a:t>глобальной гемодинамики и гемодинамики артериального русла, модели гемодинамики артериального русла и модели локальной гемодинамики церебральной артерии;</a:t>
            </a:r>
          </a:p>
          <a:p>
            <a:pPr lvl="0" algn="just">
              <a:spcBef>
                <a:spcPts val="0"/>
              </a:spcBef>
            </a:pPr>
            <a:r>
              <a:rPr lang="ru-RU" sz="1350" b="1" dirty="0" smtClean="0">
                <a:solidFill>
                  <a:srgbClr val="C00000"/>
                </a:solidFill>
              </a:rPr>
              <a:t>интерфейса </a:t>
            </a:r>
            <a:r>
              <a:rPr lang="ru-RU" sz="1350" b="1" dirty="0">
                <a:solidFill>
                  <a:srgbClr val="C00000"/>
                </a:solidFill>
              </a:rPr>
              <a:t>пользователя</a:t>
            </a:r>
            <a:r>
              <a:rPr lang="ru-RU" sz="1350" dirty="0"/>
              <a:t>, который служит для организации взаимодействия с комплексом программ, ввода исходных данных, представления результатов работы комплекса программ в виде графиков и трехмерных изображений.</a:t>
            </a:r>
          </a:p>
          <a:p>
            <a:pPr algn="just">
              <a:spcBef>
                <a:spcPts val="0"/>
              </a:spcBef>
            </a:pPr>
            <a:endParaRPr lang="ru-RU" sz="1350" dirty="0"/>
          </a:p>
          <a:p>
            <a:pPr algn="just">
              <a:spcBef>
                <a:spcPts val="0"/>
              </a:spcBef>
            </a:pPr>
            <a:endParaRPr lang="ru-RU" sz="1350" dirty="0" smtClean="0"/>
          </a:p>
          <a:p>
            <a:pPr algn="just">
              <a:spcBef>
                <a:spcPts val="0"/>
              </a:spcBef>
            </a:pPr>
            <a:endParaRPr lang="ru-RU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8</a:t>
            </a:fld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949280"/>
            <a:ext cx="9144000" cy="908720"/>
            <a:chOff x="0" y="5949280"/>
            <a:chExt cx="9144000" cy="9087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5949280"/>
              <a:ext cx="9144000" cy="90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Picture 7" descr="http://bmt.tstu.ru/images/stories/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949280"/>
              <a:ext cx="885704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75656" y="6093296"/>
              <a:ext cx="7344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Кафедра «Биомедицинская техника»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8360" y="-27384"/>
            <a:ext cx="8428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Свидетельства о регистрации программ для ЭВМ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EA4D-C65D-428C-A409-36ED8BF0AB1E}" type="slidenum">
              <a:rPr lang="ru-RU" sz="2800" smtClean="0">
                <a:solidFill>
                  <a:schemeClr val="bg1"/>
                </a:solidFill>
              </a:rPr>
              <a:t>9</a:t>
            </a:fld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b="3796"/>
          <a:stretch/>
        </p:blipFill>
        <p:spPr bwMode="auto">
          <a:xfrm>
            <a:off x="5796136" y="3098965"/>
            <a:ext cx="2160000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41248"/>
            <a:ext cx="2160000" cy="270000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40968"/>
            <a:ext cx="2160000" cy="270000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496" y="620968"/>
            <a:ext cx="2160000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240" y="620968"/>
            <a:ext cx="2160000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0688"/>
            <a:ext cx="2160000" cy="270000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44" y="620688"/>
            <a:ext cx="2160000" cy="27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23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2786</TotalTime>
  <Words>495</Words>
  <Application>Microsoft Office PowerPoint</Application>
  <PresentationFormat>Экран (4:3)</PresentationFormat>
  <Paragraphs>91</Paragraphs>
  <Slides>16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Svensen</dc:creator>
  <cp:lastModifiedBy>user</cp:lastModifiedBy>
  <cp:revision>223</cp:revision>
  <cp:lastPrinted>2016-03-17T06:57:37Z</cp:lastPrinted>
  <dcterms:created xsi:type="dcterms:W3CDTF">2013-06-25T17:44:05Z</dcterms:created>
  <dcterms:modified xsi:type="dcterms:W3CDTF">2017-04-10T20:38:11Z</dcterms:modified>
</cp:coreProperties>
</file>